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7" r:id="rId2"/>
    <p:sldId id="264" r:id="rId3"/>
    <p:sldId id="266" r:id="rId4"/>
    <p:sldId id="268" r:id="rId5"/>
    <p:sldId id="269" r:id="rId6"/>
    <p:sldId id="267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49BEF-21AD-40F8-B3FC-8BC6DC85F2CB}" type="datetimeFigureOut">
              <a:rPr lang="en-US" smtClean="0"/>
              <a:pPr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D5C90-7022-4224-B982-20C7E7701C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53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223A7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831A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0" y="6596390"/>
            <a:ext cx="845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Army Aviation Association of America, 593 Main Street, Monroe,</a:t>
            </a:r>
            <a:r>
              <a:rPr lang="en-US" sz="1100" baseline="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CT 06468  |  Phone: 203-268-2450   |  quad-a.org</a:t>
            </a:r>
            <a:endParaRPr lang="en-US" sz="11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1600200"/>
            <a:ext cx="7772400" cy="0"/>
          </a:xfrm>
          <a:prstGeom prst="line">
            <a:avLst/>
          </a:prstGeom>
          <a:ln>
            <a:solidFill>
              <a:srgbClr val="831A2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051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81051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600200"/>
            <a:ext cx="7772400" cy="0"/>
          </a:xfrm>
          <a:prstGeom prst="line">
            <a:avLst/>
          </a:prstGeom>
          <a:ln>
            <a:solidFill>
              <a:srgbClr val="831A2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3342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3104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673342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313104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" y="1524000"/>
            <a:ext cx="7772400" cy="0"/>
          </a:xfrm>
          <a:prstGeom prst="line">
            <a:avLst/>
          </a:prstGeom>
          <a:ln>
            <a:solidFill>
              <a:srgbClr val="831A2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0744" y="274638"/>
            <a:ext cx="658375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828800"/>
            <a:ext cx="77724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831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rgbClr val="223A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chemeClr val="tx2">
                <a:lumMod val="50000"/>
                <a:lumOff val="50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B37F0A82-3302-4E0D-9C47-C9554E8B9B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spc="-100" baseline="0">
          <a:ln>
            <a:noFill/>
          </a:ln>
          <a:solidFill>
            <a:srgbClr val="223A7A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eb@quad-a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1"/>
            <a:ext cx="7467600" cy="4419599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 smtClean="0"/>
              <a:t>AAAA Membership Quick Start</a:t>
            </a:r>
            <a:br>
              <a:rPr lang="en-US" sz="6000" b="1" dirty="0" smtClean="0"/>
            </a:br>
            <a:r>
              <a:rPr lang="en-US" sz="6000" dirty="0" smtClean="0"/>
              <a:t>Summary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/>
              <a:t/>
            </a:r>
            <a:br>
              <a:rPr lang="en-US" sz="6000" dirty="0"/>
            </a:br>
            <a:endParaRPr lang="en-US" sz="1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04800"/>
            <a:ext cx="990600" cy="990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95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6629400" cy="868362"/>
          </a:xfrm>
        </p:spPr>
        <p:txBody>
          <a:bodyPr/>
          <a:lstStyle/>
          <a:p>
            <a:pPr algn="ctr"/>
            <a:r>
              <a:rPr lang="en-US" dirty="0" smtClean="0"/>
              <a:t>Basics of Membership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en-US" b="1" dirty="0" smtClean="0"/>
              <a:t>Four </a:t>
            </a:r>
            <a:r>
              <a:rPr lang="en-US" b="1" dirty="0"/>
              <a:t>primary reasons our members join AAAA:</a:t>
            </a:r>
          </a:p>
          <a:p>
            <a:pPr marL="114300" indent="0" algn="ctr">
              <a:buNone/>
            </a:pPr>
            <a:r>
              <a:rPr lang="en-US" sz="2600" b="1" dirty="0">
                <a:solidFill>
                  <a:srgbClr val="FF0000"/>
                </a:solidFill>
              </a:rPr>
              <a:t>Networking</a:t>
            </a:r>
          </a:p>
          <a:p>
            <a:pPr marL="114300" indent="0" algn="ctr">
              <a:buNone/>
            </a:pPr>
            <a:r>
              <a:rPr lang="en-US" sz="2600" b="1" dirty="0">
                <a:solidFill>
                  <a:srgbClr val="FF0000"/>
                </a:solidFill>
              </a:rPr>
              <a:t>Recognition</a:t>
            </a:r>
          </a:p>
          <a:p>
            <a:pPr marL="114300" indent="0" algn="ctr">
              <a:buNone/>
            </a:pPr>
            <a:r>
              <a:rPr lang="en-US" sz="2600" b="1" dirty="0">
                <a:solidFill>
                  <a:srgbClr val="FF0000"/>
                </a:solidFill>
              </a:rPr>
              <a:t>Voice</a:t>
            </a:r>
          </a:p>
          <a:p>
            <a:pPr marL="114300" indent="0" algn="ctr">
              <a:buNone/>
            </a:pPr>
            <a:r>
              <a:rPr lang="en-US" sz="2600" b="1" dirty="0">
                <a:solidFill>
                  <a:srgbClr val="FF0000"/>
                </a:solidFill>
              </a:rPr>
              <a:t>Support</a:t>
            </a:r>
          </a:p>
          <a:p>
            <a:r>
              <a:rPr lang="en-US" dirty="0" smtClean="0"/>
              <a:t>Know </a:t>
            </a:r>
            <a:r>
              <a:rPr lang="en-US" dirty="0"/>
              <a:t>the needs of your members and potential members</a:t>
            </a:r>
          </a:p>
          <a:p>
            <a:r>
              <a:rPr lang="en-US" dirty="0"/>
              <a:t>Identify </a:t>
            </a:r>
            <a:r>
              <a:rPr lang="en-US" dirty="0" smtClean="0"/>
              <a:t>the most </a:t>
            </a:r>
            <a:r>
              <a:rPr lang="en-US" dirty="0"/>
              <a:t>influential members </a:t>
            </a:r>
            <a:r>
              <a:rPr lang="en-US" dirty="0" smtClean="0"/>
              <a:t>– Why did they join? Why did they stay? </a:t>
            </a:r>
            <a:endParaRPr lang="en-US" dirty="0"/>
          </a:p>
          <a:p>
            <a:r>
              <a:rPr lang="en-US" dirty="0" smtClean="0"/>
              <a:t>Think of </a:t>
            </a:r>
            <a:r>
              <a:rPr lang="en-US" dirty="0"/>
              <a:t>what the prospective member </a:t>
            </a:r>
            <a:r>
              <a:rPr lang="en-US" dirty="0" smtClean="0"/>
              <a:t>needs</a:t>
            </a:r>
          </a:p>
          <a:p>
            <a:r>
              <a:rPr lang="en-US" dirty="0" smtClean="0"/>
              <a:t>Know </a:t>
            </a:r>
            <a:r>
              <a:rPr lang="en-US" dirty="0"/>
              <a:t>what the local membership competitors cost, offer, and deliver</a:t>
            </a:r>
          </a:p>
          <a:p>
            <a:r>
              <a:rPr lang="en-US" dirty="0"/>
              <a:t>Set membership goals, have a plan to achieve them, and hold yourself responsible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7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52401"/>
            <a:ext cx="6858000" cy="761999"/>
          </a:xfrm>
        </p:spPr>
        <p:txBody>
          <a:bodyPr/>
          <a:lstStyle/>
          <a:p>
            <a:pPr algn="ctr"/>
            <a:r>
              <a:rPr lang="en-US" sz="3600" dirty="0" smtClean="0"/>
              <a:t>Membership Types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467600" cy="48006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sz="6500" b="1" dirty="0"/>
              <a:t>Types of </a:t>
            </a:r>
            <a:r>
              <a:rPr lang="en-US" sz="6500" b="1" dirty="0" smtClean="0"/>
              <a:t>Membership:</a:t>
            </a:r>
          </a:p>
          <a:p>
            <a:pPr algn="ctr"/>
            <a:endParaRPr lang="en-US" sz="65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900" b="1" dirty="0" smtClean="0"/>
              <a:t>Individual</a:t>
            </a:r>
            <a:r>
              <a:rPr lang="en-US" sz="2900" dirty="0" smtClean="0"/>
              <a:t> </a:t>
            </a:r>
            <a:r>
              <a:rPr lang="en-US" sz="2900" dirty="0"/>
              <a:t>Members can sign up for 1-4 years at a time with an Annual </a:t>
            </a:r>
            <a:r>
              <a:rPr lang="en-US" sz="2900" dirty="0" smtClean="0"/>
              <a:t>membership</a:t>
            </a:r>
            <a:r>
              <a:rPr lang="en-US" sz="2900" dirty="0"/>
              <a:t>. </a:t>
            </a:r>
            <a:r>
              <a:rPr lang="en-US" sz="2900" dirty="0" smtClean="0"/>
              <a:t>These </a:t>
            </a:r>
            <a:r>
              <a:rPr lang="en-US" sz="2900" dirty="0"/>
              <a:t>include </a:t>
            </a:r>
            <a:r>
              <a:rPr lang="en-US" sz="2900" dirty="0" smtClean="0"/>
              <a:t>one year free membership (2 for 1) for brand new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b="1" dirty="0"/>
              <a:t>Life Members</a:t>
            </a:r>
            <a:r>
              <a:rPr lang="en-US" sz="2900" dirty="0"/>
              <a:t> base rate of $480.00 until age 55. At age 55 and above the dues are </a:t>
            </a:r>
            <a:r>
              <a:rPr lang="en-US" sz="2900" dirty="0" smtClean="0"/>
              <a:t>stepped.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9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b="1" dirty="0" smtClean="0"/>
              <a:t>Deployed</a:t>
            </a:r>
            <a:r>
              <a:rPr lang="en-US" sz="2900" dirty="0" smtClean="0"/>
              <a:t> The 15 month deployed membership allows for a free membership to Soldiers and Department of the Army Civilians (DACS) who are currently deployed.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9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b="1" dirty="0" smtClean="0"/>
              <a:t>Industry</a:t>
            </a:r>
            <a:r>
              <a:rPr lang="en-US" sz="2900" dirty="0" smtClean="0"/>
              <a:t> The Industry Membership Program is designed to foster approved and meaningful interchange between government and industry.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9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900" b="1" dirty="0" smtClean="0"/>
              <a:t>Community </a:t>
            </a:r>
            <a:r>
              <a:rPr lang="en-US" sz="2900" b="1" dirty="0"/>
              <a:t>Membership Program</a:t>
            </a:r>
            <a:r>
              <a:rPr lang="en-US" sz="2900" dirty="0"/>
              <a:t> is designed for local (non-defense) businesses or agencies that would like to support Army Aviation through their AAAA Chapter.   </a:t>
            </a:r>
            <a:endParaRPr lang="en-US" sz="29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31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04800"/>
            <a:ext cx="6934200" cy="762000"/>
          </a:xfrm>
        </p:spPr>
        <p:txBody>
          <a:bodyPr/>
          <a:lstStyle/>
          <a:p>
            <a:pPr algn="ctr"/>
            <a:r>
              <a:rPr lang="en-US" sz="3600" dirty="0" smtClean="0"/>
              <a:t>Tracking and Retaining Members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6629400" cy="3581400"/>
          </a:xfrm>
        </p:spPr>
        <p:txBody>
          <a:bodyPr>
            <a:normAutofit/>
          </a:bodyPr>
          <a:lstStyle/>
          <a:p>
            <a:r>
              <a:rPr lang="en-US" b="1" dirty="0"/>
              <a:t>Tracking members </a:t>
            </a:r>
            <a:r>
              <a:rPr lang="en-US" dirty="0"/>
              <a:t>is part of the AAAA </a:t>
            </a:r>
            <a:r>
              <a:rPr lang="en-US" dirty="0" smtClean="0"/>
              <a:t>database through your monthly chapter roster. AAAA </a:t>
            </a:r>
            <a:r>
              <a:rPr lang="en-US" dirty="0"/>
              <a:t>categories members </a:t>
            </a:r>
            <a:r>
              <a:rPr lang="en-US" dirty="0" smtClean="0"/>
              <a:t>by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Rank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NG or USAR or AD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By membership type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By chapter affiliation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By membership expiration date</a:t>
            </a:r>
            <a:endParaRPr lang="en-US" sz="1600" dirty="0"/>
          </a:p>
          <a:p>
            <a:r>
              <a:rPr lang="en-US" b="1" dirty="0"/>
              <a:t> </a:t>
            </a:r>
            <a:endParaRPr lang="en-US" sz="1600" dirty="0"/>
          </a:p>
          <a:p>
            <a:r>
              <a:rPr lang="en-US" b="1" dirty="0"/>
              <a:t>Retaining Members </a:t>
            </a:r>
            <a:r>
              <a:rPr lang="en-US" dirty="0"/>
              <a:t>requires chapters to fulfill the needs of their members.  Invite them to rejoin every year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667000" y="5257800"/>
            <a:ext cx="3566160" cy="923926"/>
            <a:chOff x="0" y="0"/>
            <a:chExt cx="3567448" cy="953223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567448" cy="2706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>
                  <a:solidFill>
                    <a:srgbClr val="FFFFFF"/>
                  </a:solidFill>
                  <a:effectLst/>
                  <a:latin typeface="Calibri Light"/>
                  <a:ea typeface="MS Gothic"/>
                  <a:cs typeface="Times New Roman"/>
                </a:rPr>
                <a:t>Remember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Text Box 200"/>
            <p:cNvSpPr txBox="1"/>
            <p:nvPr/>
          </p:nvSpPr>
          <p:spPr>
            <a:xfrm>
              <a:off x="0" y="252695"/>
              <a:ext cx="3567448" cy="7005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91440" rIns="9144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300" cap="all">
                  <a:solidFill>
                    <a:srgbClr val="5B9BD5"/>
                  </a:solidFill>
                  <a:effectLst/>
                  <a:ea typeface="Calibri"/>
                  <a:cs typeface="Times New Roman"/>
                </a:rPr>
                <a:t>It is always easier to retain members than to RECRUIT new ones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5789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8601"/>
            <a:ext cx="6629400" cy="914400"/>
          </a:xfrm>
        </p:spPr>
        <p:txBody>
          <a:bodyPr/>
          <a:lstStyle/>
          <a:p>
            <a:pPr algn="ctr"/>
            <a:r>
              <a:rPr lang="en-US" sz="3600" dirty="0" smtClean="0"/>
              <a:t>AAAA Membership Programs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7543800" cy="5257800"/>
          </a:xfrm>
        </p:spPr>
        <p:txBody>
          <a:bodyPr>
            <a:normAutofit fontScale="40000" lnSpcReduction="20000"/>
          </a:bodyPr>
          <a:lstStyle/>
          <a:p>
            <a:r>
              <a:rPr lang="en-US" sz="2900" b="1" dirty="0" smtClean="0"/>
              <a:t>USAWOA </a:t>
            </a:r>
            <a:r>
              <a:rPr lang="en-US" sz="2900" b="1" dirty="0"/>
              <a:t>&amp; AAAA Joint Memberships</a:t>
            </a:r>
            <a:r>
              <a:rPr lang="en-US" sz="2900" dirty="0"/>
              <a:t> allow members to join both organizations simultaneously at a greatly reduced </a:t>
            </a:r>
            <a:r>
              <a:rPr lang="en-US" sz="2900" dirty="0" smtClean="0"/>
              <a:t>cost</a:t>
            </a:r>
          </a:p>
          <a:p>
            <a:endParaRPr lang="en-US" sz="2900" dirty="0"/>
          </a:p>
          <a:p>
            <a:r>
              <a:rPr lang="en-US" sz="2900" b="1" dirty="0"/>
              <a:t>Discounted Memberships</a:t>
            </a:r>
            <a:r>
              <a:rPr lang="en-US" sz="2900" dirty="0"/>
              <a:t> allow brand new members to purchase 1, 2, or 3-year memberships and get the following year </a:t>
            </a:r>
            <a:r>
              <a:rPr lang="en-US" sz="2900" dirty="0" smtClean="0"/>
              <a:t>free</a:t>
            </a:r>
          </a:p>
          <a:p>
            <a:pPr lvl="0"/>
            <a:r>
              <a:rPr lang="en-US" sz="2900" dirty="0" smtClean="0"/>
              <a:t>Additional </a:t>
            </a:r>
            <a:r>
              <a:rPr lang="en-US" sz="2900" dirty="0"/>
              <a:t>discounts offered to Enlisted, WO1, GS-8 DAC &amp; below, Wage Board, and </a:t>
            </a:r>
            <a:r>
              <a:rPr lang="en-US" sz="2900" dirty="0" smtClean="0"/>
              <a:t>students</a:t>
            </a:r>
          </a:p>
          <a:p>
            <a:pPr lvl="0"/>
            <a:endParaRPr lang="en-US" sz="2900" dirty="0"/>
          </a:p>
          <a:p>
            <a:r>
              <a:rPr lang="en-US" sz="2900" b="1" dirty="0"/>
              <a:t>Life Memberships</a:t>
            </a:r>
            <a:r>
              <a:rPr lang="en-US" sz="2900" dirty="0"/>
              <a:t> are always available</a:t>
            </a:r>
          </a:p>
          <a:p>
            <a:pPr lvl="0"/>
            <a:r>
              <a:rPr lang="en-US" sz="2900" dirty="0"/>
              <a:t>At one annual event of their choosing, chapters may offer Life Memberships at a significant </a:t>
            </a:r>
            <a:r>
              <a:rPr lang="en-US" sz="2900" dirty="0" smtClean="0"/>
              <a:t>discount</a:t>
            </a:r>
          </a:p>
          <a:p>
            <a:pPr lvl="0"/>
            <a:endParaRPr lang="en-US" sz="2900" dirty="0"/>
          </a:p>
          <a:p>
            <a:r>
              <a:rPr lang="en-US" sz="2900" b="1" dirty="0"/>
              <a:t>Recruiter Program</a:t>
            </a:r>
            <a:r>
              <a:rPr lang="en-US" sz="2900" dirty="0"/>
              <a:t> includes</a:t>
            </a:r>
            <a:r>
              <a:rPr lang="en-US" sz="2900" dirty="0" smtClean="0"/>
              <a:t>:</a:t>
            </a:r>
          </a:p>
          <a:p>
            <a:pPr lvl="0"/>
            <a:r>
              <a:rPr lang="en-US" sz="2900" dirty="0" smtClean="0"/>
              <a:t>Coin </a:t>
            </a:r>
            <a:r>
              <a:rPr lang="en-US" sz="2900" dirty="0"/>
              <a:t>to sponsor of one new member, </a:t>
            </a:r>
            <a:r>
              <a:rPr lang="en-US" sz="2900" dirty="0" smtClean="0"/>
              <a:t>$10 Amazon </a:t>
            </a:r>
            <a:r>
              <a:rPr lang="en-US" sz="2900" dirty="0"/>
              <a:t>gift card to sponsor of 5 members or more once a year</a:t>
            </a:r>
          </a:p>
          <a:p>
            <a:pPr lvl="0"/>
            <a:r>
              <a:rPr lang="en-US" sz="2900" dirty="0" smtClean="0"/>
              <a:t>$100 Cash Award to the </a:t>
            </a:r>
            <a:r>
              <a:rPr lang="en-US" sz="2900" dirty="0"/>
              <a:t>individual </a:t>
            </a:r>
            <a:r>
              <a:rPr lang="en-US" sz="2900" dirty="0" smtClean="0"/>
              <a:t>member who brought </a:t>
            </a:r>
            <a:r>
              <a:rPr lang="en-US" sz="2900" dirty="0"/>
              <a:t>in </a:t>
            </a:r>
            <a:r>
              <a:rPr lang="en-US" sz="2900" dirty="0" smtClean="0"/>
              <a:t>the most new </a:t>
            </a:r>
            <a:r>
              <a:rPr lang="en-US" sz="2900" dirty="0"/>
              <a:t>members each </a:t>
            </a:r>
            <a:r>
              <a:rPr lang="en-US" sz="2900" dirty="0" smtClean="0"/>
              <a:t>month (minimum of 10 new members)</a:t>
            </a:r>
            <a:endParaRPr lang="en-US" sz="2900" dirty="0"/>
          </a:p>
          <a:p>
            <a:pPr lvl="0"/>
            <a:r>
              <a:rPr lang="en-US" sz="2900" dirty="0" smtClean="0"/>
              <a:t>Cash Awards to Second ($400), Third ($300), Fourth ($200) and Fifth ($100) </a:t>
            </a:r>
            <a:r>
              <a:rPr lang="en-US" sz="2900" dirty="0"/>
              <a:t>Place individuals who have the highest number of recruits for the year</a:t>
            </a:r>
          </a:p>
          <a:p>
            <a:pPr lvl="0"/>
            <a:r>
              <a:rPr lang="en-US" sz="2900" dirty="0" smtClean="0"/>
              <a:t>All </a:t>
            </a:r>
            <a:r>
              <a:rPr lang="en-US" sz="2900" dirty="0"/>
              <a:t>expense paid trip to the Mission Solution Summit and a </a:t>
            </a:r>
            <a:r>
              <a:rPr lang="en-US" sz="2900" dirty="0" smtClean="0"/>
              <a:t> $300 cash </a:t>
            </a:r>
            <a:r>
              <a:rPr lang="en-US" sz="2900" dirty="0"/>
              <a:t>award to the Top Gun recruiter for the </a:t>
            </a:r>
            <a:r>
              <a:rPr lang="en-US" sz="2900" dirty="0" smtClean="0"/>
              <a:t>year</a:t>
            </a:r>
          </a:p>
          <a:p>
            <a:pPr lvl="0"/>
            <a:endParaRPr lang="en-US" sz="2900" dirty="0"/>
          </a:p>
          <a:p>
            <a:r>
              <a:rPr lang="en-US" sz="2900" b="1" dirty="0"/>
              <a:t>Lapsed Membership Program</a:t>
            </a:r>
            <a:r>
              <a:rPr lang="en-US" sz="2900" dirty="0"/>
              <a:t> is administered at the AAAA national level and is designed to alert members with impending membership expiration.  It includes</a:t>
            </a:r>
            <a:r>
              <a:rPr lang="en-US" sz="2900" dirty="0" smtClean="0"/>
              <a:t>:</a:t>
            </a:r>
          </a:p>
          <a:p>
            <a:endParaRPr lang="en-US" sz="2900" dirty="0"/>
          </a:p>
          <a:p>
            <a:r>
              <a:rPr lang="en-US" sz="2900" dirty="0" smtClean="0"/>
              <a:t>	Reminder </a:t>
            </a:r>
            <a:r>
              <a:rPr lang="en-US" sz="2900" dirty="0"/>
              <a:t>e-mail to the member at 60 days out</a:t>
            </a:r>
          </a:p>
          <a:p>
            <a:pPr lvl="0"/>
            <a:r>
              <a:rPr lang="en-US" sz="2900" dirty="0" smtClean="0"/>
              <a:t>	Reminder </a:t>
            </a:r>
            <a:r>
              <a:rPr lang="en-US" sz="2900" dirty="0"/>
              <a:t>e-mail to the member at 30 days out</a:t>
            </a:r>
          </a:p>
          <a:p>
            <a:pPr lvl="0"/>
            <a:r>
              <a:rPr lang="en-US" sz="2900" dirty="0" smtClean="0"/>
              <a:t>	Final </a:t>
            </a:r>
            <a:r>
              <a:rPr lang="en-US" sz="2900" dirty="0"/>
              <a:t>reminder notice the 1st day of the month of expiration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F0A82-3302-4E0D-9C47-C9554E8B9B6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65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"/>
            <a:ext cx="6858000" cy="838200"/>
          </a:xfrm>
        </p:spPr>
        <p:txBody>
          <a:bodyPr/>
          <a:lstStyle/>
          <a:p>
            <a:pPr algn="ctr"/>
            <a:r>
              <a:rPr lang="en-US" sz="3600" dirty="0" smtClean="0"/>
              <a:t>Contact AAAA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1828800"/>
            <a:ext cx="5105400" cy="4495800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Quad-a.org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	Tel 203-268-2450 extension 127 </a:t>
            </a:r>
            <a:endParaRPr lang="en-US" sz="4000" dirty="0" smtClean="0">
              <a:solidFill>
                <a:srgbClr val="C00000"/>
              </a:solidFill>
            </a:endParaRP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Fax </a:t>
            </a:r>
            <a:r>
              <a:rPr lang="en-US" sz="4000" dirty="0" smtClean="0">
                <a:solidFill>
                  <a:srgbClr val="C00000"/>
                </a:solidFill>
              </a:rPr>
              <a:t>203-268-5870</a:t>
            </a: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	Deb Cavallaro  </a:t>
            </a:r>
            <a:endParaRPr lang="en-US" sz="4000" dirty="0" smtClean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	</a:t>
            </a:r>
            <a:r>
              <a:rPr lang="en-US" sz="4000" dirty="0" smtClean="0">
                <a:solidFill>
                  <a:srgbClr val="C00000"/>
                </a:solidFill>
              </a:rPr>
              <a:t>Membership </a:t>
            </a:r>
            <a:r>
              <a:rPr lang="en-US" sz="4000" dirty="0">
                <a:solidFill>
                  <a:srgbClr val="C00000"/>
                </a:solidFill>
              </a:rPr>
              <a:t>Product Manager</a:t>
            </a:r>
          </a:p>
          <a:p>
            <a:r>
              <a:rPr lang="en-US" sz="4000" dirty="0">
                <a:solidFill>
                  <a:srgbClr val="C00000"/>
                </a:solidFill>
              </a:rPr>
              <a:t>	E-mail:  </a:t>
            </a:r>
            <a:r>
              <a:rPr lang="en-US" sz="4000" u="sng" dirty="0" smtClean="0">
                <a:solidFill>
                  <a:srgbClr val="C00000"/>
                </a:solidFill>
                <a:hlinkClick r:id="rId2"/>
              </a:rPr>
              <a:t>deb@quad-a.org</a:t>
            </a:r>
            <a:endParaRPr lang="en-US" sz="4000" u="sng" dirty="0" smtClean="0">
              <a:solidFill>
                <a:srgbClr val="C00000"/>
              </a:solidFill>
            </a:endParaRPr>
          </a:p>
          <a:p>
            <a:endParaRPr lang="en-US" sz="4000" dirty="0">
              <a:solidFill>
                <a:srgbClr val="C00000"/>
              </a:solidFill>
            </a:endParaRPr>
          </a:p>
          <a:p>
            <a:r>
              <a:rPr lang="en-US" sz="4000" dirty="0">
                <a:solidFill>
                  <a:srgbClr val="C00000"/>
                </a:solidFill>
              </a:rPr>
              <a:t>Address:	593 Main St</a:t>
            </a:r>
          </a:p>
          <a:p>
            <a:r>
              <a:rPr lang="en-US" sz="4000" dirty="0">
                <a:solidFill>
                  <a:srgbClr val="C00000"/>
                </a:solidFill>
              </a:rPr>
              <a:t>Monroe, CT 06468-2806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2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aaaa</Template>
  <TotalTime>2308</TotalTime>
  <Words>473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aaaa</vt:lpstr>
      <vt:lpstr> AAAA Membership Quick Start Summary  </vt:lpstr>
      <vt:lpstr>Basics of Membership</vt:lpstr>
      <vt:lpstr>Membership Types</vt:lpstr>
      <vt:lpstr>Tracking and Retaining Members</vt:lpstr>
      <vt:lpstr>AAAA Membership Programs</vt:lpstr>
      <vt:lpstr>Contact AAAA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Projected Benefits of Discounted Lifetime Membership</dc:title>
  <dc:creator>Deborah Cavallaro</dc:creator>
  <cp:lastModifiedBy>Bill Harris</cp:lastModifiedBy>
  <cp:revision>90</cp:revision>
  <cp:lastPrinted>2015-12-15T15:54:11Z</cp:lastPrinted>
  <dcterms:created xsi:type="dcterms:W3CDTF">2015-06-17T20:36:27Z</dcterms:created>
  <dcterms:modified xsi:type="dcterms:W3CDTF">2016-04-28T15:07:47Z</dcterms:modified>
</cp:coreProperties>
</file>